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96" r:id="rId8"/>
    <p:sldId id="297" r:id="rId9"/>
    <p:sldId id="300" r:id="rId10"/>
    <p:sldId id="260" r:id="rId11"/>
    <p:sldId id="307" r:id="rId12"/>
    <p:sldId id="308" r:id="rId13"/>
    <p:sldId id="309" r:id="rId14"/>
    <p:sldId id="310" r:id="rId15"/>
    <p:sldId id="311" r:id="rId16"/>
    <p:sldId id="302" r:id="rId17"/>
    <p:sldId id="313" r:id="rId18"/>
    <p:sldId id="312" r:id="rId19"/>
    <p:sldId id="315" r:id="rId20"/>
    <p:sldId id="317" r:id="rId21"/>
    <p:sldId id="318" r:id="rId22"/>
    <p:sldId id="319" r:id="rId23"/>
    <p:sldId id="32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10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970AE-C50C-4C68-842C-AD69161EE3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BE3A0-BE6F-4806-9A0B-A8F488CB53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在开头进行演示（可放视频）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702F7B-FECF-4ACA-8EE4-07E5DBF418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这次我们做的相当于是特定域的知识问答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DD422F-EE01-4DFD-BCE8-21C79947FA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这次我们做的相当于是特定域的知识问答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DD422F-EE01-4DFD-BCE8-21C79947FA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这次我们做的相当于是特定域的知识问答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DD422F-EE01-4DFD-BCE8-21C79947FA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这次我们做的相当于是特定域的知识问答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DD422F-EE01-4DFD-BCE8-21C79947FA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这次我们做的相当于是特定域的知识问答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DD422F-EE01-4DFD-BCE8-21C79947FA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这次我们做的相当于是特定域的知识问答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DD422F-EE01-4DFD-BCE8-21C79947FA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这次我们做的相当于是特定域的知识问答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DD422F-EE01-4DFD-BCE8-21C79947FA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由于从百科上提取下来的，因此格式上比较整齐，方便我们后续的试验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702F7B-FECF-4ACA-8EE4-07E5DBF418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我们主要用的上面这个数据集，他包含了</a:t>
            </a:r>
            <a:r>
              <a:rPr lang="en-US" altLang="zh-CN" dirty="0"/>
              <a:t>900</a:t>
            </a:r>
            <a:r>
              <a:rPr lang="zh-CN" altLang="en-US" dirty="0"/>
              <a:t>万的实体及</a:t>
            </a:r>
            <a:r>
              <a:rPr lang="en-US" altLang="zh-CN" dirty="0"/>
              <a:t>6600</a:t>
            </a:r>
            <a:r>
              <a:rPr lang="zh-CN" altLang="en-US" dirty="0"/>
              <a:t>万的三元组关系，是一个相对来说比较完整的数据集，三元组即采用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了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Entity—Relation—Entity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格式，我们将其导入到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中。由于关系前实体长度一般较少，而关系后实体长度较长，我们只给关系前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及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加索引。</a:t>
            </a:r>
            <a:endParaRPr lang="zh-CN" altLang="en-US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702F7B-FECF-4ACA-8EE4-07E5DBF418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我们主要用的上面这个数据集，他包含了</a:t>
            </a:r>
            <a:r>
              <a:rPr lang="en-US" altLang="zh-CN" dirty="0"/>
              <a:t>900</a:t>
            </a:r>
            <a:r>
              <a:rPr lang="zh-CN" altLang="en-US" dirty="0"/>
              <a:t>万的实体及</a:t>
            </a:r>
            <a:r>
              <a:rPr lang="en-US" altLang="zh-CN" dirty="0"/>
              <a:t>6600</a:t>
            </a:r>
            <a:r>
              <a:rPr lang="zh-CN" altLang="en-US" dirty="0"/>
              <a:t>万的三元组关系，是一个相对来说比较完整的数据集，三元组即采用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了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Entity—Relation—Entity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格式，我们将其导入到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中。由于关系前实体长度一般较少，而关系后实体长度较长，我们只给关系前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entity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及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加索引。</a:t>
            </a:r>
            <a:endParaRPr lang="zh-CN" altLang="en-US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702F7B-FECF-4ACA-8EE4-07E5DBF418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这次我们做的相当于是特定域的知识问答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DD422F-EE01-4DFD-BCE8-21C79947FA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这次我们做的相当于是特定域的知识问答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DD422F-EE01-4DFD-BCE8-21C79947FA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这次我们做的相当于是特定域的知识问答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DD422F-EE01-4DFD-BCE8-21C79947FAC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7477-A302-49C2-9F54-489D829552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38F7-D2E4-47F1-975D-37930D521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7477-A302-49C2-9F54-489D829552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38F7-D2E4-47F1-975D-37930D521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7477-A302-49C2-9F54-489D829552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38F7-D2E4-47F1-975D-37930D521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7477-A302-49C2-9F54-489D829552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38F7-D2E4-47F1-975D-37930D521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7477-A302-49C2-9F54-489D829552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38F7-D2E4-47F1-975D-37930D521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7477-A302-49C2-9F54-489D829552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38F7-D2E4-47F1-975D-37930D521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7477-A302-49C2-9F54-489D829552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38F7-D2E4-47F1-975D-37930D521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7477-A302-49C2-9F54-489D829552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38F7-D2E4-47F1-975D-37930D521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7477-A302-49C2-9F54-489D829552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38F7-D2E4-47F1-975D-37930D521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7477-A302-49C2-9F54-489D829552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38F7-D2E4-47F1-975D-37930D521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7477-A302-49C2-9F54-489D829552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38F7-D2E4-47F1-975D-37930D521A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ADD9-A8BD-49CB-BD4C-E9FE97B478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47C09-29F1-4A0A-9396-880F166876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AEE7477-A302-49C2-9F54-489D8295520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55438F7-D2E4-47F1-975D-37930D521A45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2074460"/>
            <a:ext cx="12192000" cy="3166280"/>
          </a:xfrm>
          <a:prstGeom prst="rect">
            <a:avLst/>
          </a:prstGeom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0" y="2074460"/>
            <a:ext cx="12192000" cy="3166280"/>
          </a:xfrm>
          <a:prstGeom prst="rect">
            <a:avLst/>
          </a:prstGeom>
          <a:solidFill>
            <a:srgbClr val="3336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0664" y="3012681"/>
            <a:ext cx="987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Deepfakes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换脸及检测方法的探究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7" name="连接符: 肘形 16"/>
          <p:cNvCxnSpPr/>
          <p:nvPr/>
        </p:nvCxnSpPr>
        <p:spPr>
          <a:xfrm rot="10800000">
            <a:off x="7740084" y="2617617"/>
            <a:ext cx="2456135" cy="1724840"/>
          </a:xfrm>
          <a:prstGeom prst="bentConnector3">
            <a:avLst>
              <a:gd name="adj1" fmla="val -19303"/>
            </a:avLst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/>
          <p:cNvCxnSpPr/>
          <p:nvPr/>
        </p:nvCxnSpPr>
        <p:spPr>
          <a:xfrm rot="21600000">
            <a:off x="1762357" y="2566580"/>
            <a:ext cx="2456135" cy="1724840"/>
          </a:xfrm>
          <a:prstGeom prst="bentConnector3">
            <a:avLst>
              <a:gd name="adj1" fmla="val -19303"/>
            </a:avLst>
          </a:prstGeom>
          <a:ln w="381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2663687" y="114162"/>
            <a:ext cx="3432313" cy="1960298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 flipV="1">
            <a:off x="6096000" y="114163"/>
            <a:ext cx="3551583" cy="2005497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 flipV="1">
            <a:off x="3422225" y="5150953"/>
            <a:ext cx="2673775" cy="1518853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6096000" y="5221606"/>
            <a:ext cx="2663688" cy="1461452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7208667" y="4459758"/>
            <a:ext cx="5504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Group Members: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Guo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Hongru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Zhao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Yidong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25"/>
    </mc:Choice>
    <mc:Fallback>
      <p:transition spd="slow" advTm="189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0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163" y="342012"/>
            <a:ext cx="308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blipFill dpi="0" rotWithShape="1">
            <a:blip r:embed="rId1" cstate="screen"/>
            <a:srcRect/>
            <a:stretch>
              <a:fillRect l="1" r="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梯形 8"/>
          <p:cNvSpPr/>
          <p:nvPr/>
        </p:nvSpPr>
        <p:spPr>
          <a:xfrm rot="13140000">
            <a:off x="413623" y="5271682"/>
            <a:ext cx="4946273" cy="286434"/>
          </a:xfrm>
          <a:prstGeom prst="trapezoid">
            <a:avLst>
              <a:gd name="adj" fmla="val 123553"/>
            </a:avLst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梯形 9"/>
          <p:cNvSpPr/>
          <p:nvPr/>
        </p:nvSpPr>
        <p:spPr>
          <a:xfrm rot="13140000">
            <a:off x="-483029" y="3475094"/>
            <a:ext cx="3196142" cy="292626"/>
          </a:xfrm>
          <a:prstGeom prst="trapezoid">
            <a:avLst>
              <a:gd name="adj" fmla="val 83644"/>
            </a:avLst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gradFill flip="none" rotWithShape="1">
            <a:gsLst>
              <a:gs pos="0">
                <a:srgbClr val="33364B">
                  <a:alpha val="0"/>
                </a:srgbClr>
              </a:gs>
              <a:gs pos="66000">
                <a:srgbClr val="33364B">
                  <a:alpha val="88000"/>
                </a:srgbClr>
              </a:gs>
              <a:gs pos="100000">
                <a:srgbClr val="33364B"/>
              </a:gs>
            </a:gsLst>
            <a:lin ang="13200000" scaled="0"/>
            <a:tileRect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45057" y="1255039"/>
            <a:ext cx="4009840" cy="400110"/>
          </a:xfrm>
          <a:prstGeom prst="rect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827" y="1224262"/>
            <a:ext cx="760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换脸的简单实现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9531475" y="0"/>
            <a:ext cx="2668025" cy="2090186"/>
          </a:xfrm>
          <a:prstGeom prst="rtTriangle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53" y="2197760"/>
            <a:ext cx="8208532" cy="33353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0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163" y="342012"/>
            <a:ext cx="308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blipFill dpi="0" rotWithShape="1">
            <a:blip r:embed="rId1" cstate="screen"/>
            <a:srcRect/>
            <a:stretch>
              <a:fillRect l="1" r="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梯形 8"/>
          <p:cNvSpPr/>
          <p:nvPr/>
        </p:nvSpPr>
        <p:spPr>
          <a:xfrm rot="13140000">
            <a:off x="413623" y="5271682"/>
            <a:ext cx="4946273" cy="286434"/>
          </a:xfrm>
          <a:prstGeom prst="trapezoid">
            <a:avLst>
              <a:gd name="adj" fmla="val 123553"/>
            </a:avLst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梯形 9"/>
          <p:cNvSpPr/>
          <p:nvPr/>
        </p:nvSpPr>
        <p:spPr>
          <a:xfrm rot="13140000">
            <a:off x="-483029" y="3475094"/>
            <a:ext cx="3196142" cy="292626"/>
          </a:xfrm>
          <a:prstGeom prst="trapezoid">
            <a:avLst>
              <a:gd name="adj" fmla="val 83644"/>
            </a:avLst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gradFill flip="none" rotWithShape="1">
            <a:gsLst>
              <a:gs pos="0">
                <a:srgbClr val="33364B">
                  <a:alpha val="0"/>
                </a:srgbClr>
              </a:gs>
              <a:gs pos="66000">
                <a:srgbClr val="33364B">
                  <a:alpha val="88000"/>
                </a:srgbClr>
              </a:gs>
              <a:gs pos="100000">
                <a:srgbClr val="33364B"/>
              </a:gs>
            </a:gsLst>
            <a:lin ang="13200000" scaled="0"/>
            <a:tileRect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45057" y="1255039"/>
            <a:ext cx="4009840" cy="400110"/>
          </a:xfrm>
          <a:prstGeom prst="rect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827" y="1224262"/>
            <a:ext cx="760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dlib68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关键点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9531475" y="0"/>
            <a:ext cx="2668025" cy="2090186"/>
          </a:xfrm>
          <a:prstGeom prst="rtTriangle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5" y="2615887"/>
            <a:ext cx="11198336" cy="23178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0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163" y="342012"/>
            <a:ext cx="308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blipFill dpi="0" rotWithShape="1">
            <a:blip r:embed="rId1" cstate="screen"/>
            <a:srcRect/>
            <a:stretch>
              <a:fillRect l="1" r="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梯形 8"/>
          <p:cNvSpPr/>
          <p:nvPr/>
        </p:nvSpPr>
        <p:spPr>
          <a:xfrm rot="13140000">
            <a:off x="413623" y="5271682"/>
            <a:ext cx="4946273" cy="286434"/>
          </a:xfrm>
          <a:prstGeom prst="trapezoid">
            <a:avLst>
              <a:gd name="adj" fmla="val 123553"/>
            </a:avLst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梯形 9"/>
          <p:cNvSpPr/>
          <p:nvPr/>
        </p:nvSpPr>
        <p:spPr>
          <a:xfrm rot="13140000">
            <a:off x="-483029" y="3475094"/>
            <a:ext cx="3196142" cy="292626"/>
          </a:xfrm>
          <a:prstGeom prst="trapezoid">
            <a:avLst>
              <a:gd name="adj" fmla="val 83644"/>
            </a:avLst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gradFill flip="none" rotWithShape="1">
            <a:gsLst>
              <a:gs pos="0">
                <a:srgbClr val="33364B">
                  <a:alpha val="0"/>
                </a:srgbClr>
              </a:gs>
              <a:gs pos="66000">
                <a:srgbClr val="33364B">
                  <a:alpha val="88000"/>
                </a:srgbClr>
              </a:gs>
              <a:gs pos="100000">
                <a:srgbClr val="33364B"/>
              </a:gs>
            </a:gsLst>
            <a:lin ang="13200000" scaled="0"/>
            <a:tileRect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75827" y="1271972"/>
            <a:ext cx="4009840" cy="400110"/>
          </a:xfrm>
          <a:prstGeom prst="rect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827" y="1224262"/>
            <a:ext cx="760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Guanydlib81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关键点的探索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9531475" y="0"/>
            <a:ext cx="2668025" cy="2090186"/>
          </a:xfrm>
          <a:prstGeom prst="rtTriangle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01" y="2345341"/>
            <a:ext cx="9721197" cy="2278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2097088"/>
            <a:ext cx="12192000" cy="31321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074460"/>
            <a:ext cx="12192000" cy="3166280"/>
          </a:xfrm>
          <a:prstGeom prst="rect">
            <a:avLst/>
          </a:prstGeom>
          <a:solidFill>
            <a:srgbClr val="3336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4418117" y="2648055"/>
            <a:ext cx="3355767" cy="2019090"/>
          </a:xfrm>
          <a:prstGeom prst="diamond">
            <a:avLst/>
          </a:prstGeom>
          <a:noFill/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79169" y="2798806"/>
            <a:ext cx="1033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56921" y="3682220"/>
            <a:ext cx="247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检测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663687" y="114162"/>
            <a:ext cx="3432313" cy="1960298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6096000" y="114163"/>
            <a:ext cx="3551583" cy="2005497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0" y="1977092"/>
            <a:ext cx="12192000" cy="118630"/>
          </a:xfrm>
          <a:prstGeom prst="rect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 flipV="1">
            <a:off x="3422225" y="5150953"/>
            <a:ext cx="2673775" cy="1518853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096000" y="5221606"/>
            <a:ext cx="2663688" cy="1461452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5237700"/>
            <a:ext cx="12192000" cy="118630"/>
          </a:xfrm>
          <a:prstGeom prst="rect">
            <a:avLst/>
          </a:prstGeom>
          <a:solidFill>
            <a:srgbClr val="E4B156"/>
          </a:solidFill>
          <a:ln>
            <a:noFill/>
          </a:ln>
          <a:effectLst>
            <a:outerShdw blurRad="508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2"/>
    </mc:Choice>
    <mc:Fallback>
      <p:transition spd="slow" advTm="53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0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163" y="342012"/>
            <a:ext cx="30877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检测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blipFill dpi="0" rotWithShape="1">
            <a:blip r:embed="rId1" cstate="screen"/>
            <a:srcRect/>
            <a:stretch>
              <a:fillRect l="1" r="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梯形 8"/>
          <p:cNvSpPr/>
          <p:nvPr/>
        </p:nvSpPr>
        <p:spPr>
          <a:xfrm rot="13140000">
            <a:off x="413623" y="5271682"/>
            <a:ext cx="4946273" cy="286434"/>
          </a:xfrm>
          <a:prstGeom prst="trapezoid">
            <a:avLst>
              <a:gd name="adj" fmla="val 123553"/>
            </a:avLst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梯形 9"/>
          <p:cNvSpPr/>
          <p:nvPr/>
        </p:nvSpPr>
        <p:spPr>
          <a:xfrm rot="13140000">
            <a:off x="-483029" y="3475094"/>
            <a:ext cx="3196142" cy="292626"/>
          </a:xfrm>
          <a:prstGeom prst="trapezoid">
            <a:avLst>
              <a:gd name="adj" fmla="val 83644"/>
            </a:avLst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gradFill flip="none" rotWithShape="1">
            <a:gsLst>
              <a:gs pos="0">
                <a:srgbClr val="33364B">
                  <a:alpha val="0"/>
                </a:srgbClr>
              </a:gs>
              <a:gs pos="66000">
                <a:srgbClr val="33364B">
                  <a:alpha val="88000"/>
                </a:srgbClr>
              </a:gs>
              <a:gs pos="100000">
                <a:srgbClr val="33364B"/>
              </a:gs>
            </a:gsLst>
            <a:lin ang="13200000" scaled="0"/>
            <a:tileRect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45057" y="1255039"/>
            <a:ext cx="4009840" cy="400110"/>
          </a:xfrm>
          <a:prstGeom prst="rect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827" y="1224262"/>
            <a:ext cx="760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眨眼检测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9531475" y="0"/>
            <a:ext cx="2668025" cy="2090186"/>
          </a:xfrm>
          <a:prstGeom prst="rtTriangle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25" y="2464266"/>
            <a:ext cx="7327903" cy="2679919"/>
          </a:xfrm>
          <a:prstGeom prst="rect">
            <a:avLst/>
          </a:prstGeom>
        </p:spPr>
      </p:pic>
      <p:sp>
        <p:nvSpPr>
          <p:cNvPr id="17" name="TextBox 7"/>
          <p:cNvSpPr txBox="1"/>
          <p:nvPr/>
        </p:nvSpPr>
        <p:spPr>
          <a:xfrm>
            <a:off x="2163223" y="1889165"/>
            <a:ext cx="7050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使用眼睛纵横比来判断眨眼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923" y="5348953"/>
            <a:ext cx="5215191" cy="11670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0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163" y="342012"/>
            <a:ext cx="30877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检测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blipFill dpi="0" rotWithShape="1">
            <a:blip r:embed="rId1" cstate="screen"/>
            <a:srcRect/>
            <a:stretch>
              <a:fillRect l="1" r="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梯形 8"/>
          <p:cNvSpPr/>
          <p:nvPr/>
        </p:nvSpPr>
        <p:spPr>
          <a:xfrm rot="13140000">
            <a:off x="413623" y="5271682"/>
            <a:ext cx="4946273" cy="286434"/>
          </a:xfrm>
          <a:prstGeom prst="trapezoid">
            <a:avLst>
              <a:gd name="adj" fmla="val 123553"/>
            </a:avLst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梯形 9"/>
          <p:cNvSpPr/>
          <p:nvPr/>
        </p:nvSpPr>
        <p:spPr>
          <a:xfrm rot="13140000">
            <a:off x="-483029" y="3475094"/>
            <a:ext cx="3196142" cy="292626"/>
          </a:xfrm>
          <a:prstGeom prst="trapezoid">
            <a:avLst>
              <a:gd name="adj" fmla="val 83644"/>
            </a:avLst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gradFill flip="none" rotWithShape="1">
            <a:gsLst>
              <a:gs pos="0">
                <a:srgbClr val="33364B">
                  <a:alpha val="0"/>
                </a:srgbClr>
              </a:gs>
              <a:gs pos="66000">
                <a:srgbClr val="33364B">
                  <a:alpha val="88000"/>
                </a:srgbClr>
              </a:gs>
              <a:gs pos="100000">
                <a:srgbClr val="33364B"/>
              </a:gs>
            </a:gsLst>
            <a:lin ang="13200000" scaled="0"/>
            <a:tileRect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45057" y="1255039"/>
            <a:ext cx="4009840" cy="400110"/>
          </a:xfrm>
          <a:prstGeom prst="rect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827" y="1224262"/>
            <a:ext cx="760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眨眼检测结果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9531475" y="0"/>
            <a:ext cx="2668025" cy="2090186"/>
          </a:xfrm>
          <a:prstGeom prst="rtTriangle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60" y="2298169"/>
            <a:ext cx="9749680" cy="3112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0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163" y="342012"/>
            <a:ext cx="30877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检测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blipFill dpi="0" rotWithShape="1">
            <a:blip r:embed="rId1" cstate="screen"/>
            <a:srcRect/>
            <a:stretch>
              <a:fillRect l="1" r="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梯形 8"/>
          <p:cNvSpPr/>
          <p:nvPr/>
        </p:nvSpPr>
        <p:spPr>
          <a:xfrm rot="13140000">
            <a:off x="413623" y="5271682"/>
            <a:ext cx="4946273" cy="286434"/>
          </a:xfrm>
          <a:prstGeom prst="trapezoid">
            <a:avLst>
              <a:gd name="adj" fmla="val 123553"/>
            </a:avLst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梯形 9"/>
          <p:cNvSpPr/>
          <p:nvPr/>
        </p:nvSpPr>
        <p:spPr>
          <a:xfrm rot="13140000">
            <a:off x="-483029" y="3475094"/>
            <a:ext cx="3196142" cy="292626"/>
          </a:xfrm>
          <a:prstGeom prst="trapezoid">
            <a:avLst>
              <a:gd name="adj" fmla="val 83644"/>
            </a:avLst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gradFill flip="none" rotWithShape="1">
            <a:gsLst>
              <a:gs pos="0">
                <a:srgbClr val="33364B">
                  <a:alpha val="0"/>
                </a:srgbClr>
              </a:gs>
              <a:gs pos="66000">
                <a:srgbClr val="33364B">
                  <a:alpha val="88000"/>
                </a:srgbClr>
              </a:gs>
              <a:gs pos="100000">
                <a:srgbClr val="33364B"/>
              </a:gs>
            </a:gsLst>
            <a:lin ang="13200000" scaled="0"/>
            <a:tileRect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45057" y="1255039"/>
            <a:ext cx="4009840" cy="400110"/>
          </a:xfrm>
          <a:prstGeom prst="rect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827" y="1224262"/>
            <a:ext cx="76095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边缘像素点检测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9531475" y="0"/>
            <a:ext cx="2668025" cy="2090186"/>
          </a:xfrm>
          <a:prstGeom prst="rtTriangle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30" y="2266950"/>
            <a:ext cx="2804160" cy="33756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08700" y="2652395"/>
            <a:ext cx="4867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并非每个格子都储存着红黄蓝三种信号，大多数时候需要通过格子和格子之间的算法来控制颜色，所以每个格子之间其实有一定的数字关系</a:t>
            </a:r>
            <a:endParaRPr lang="zh-CN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0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163" y="342012"/>
            <a:ext cx="30877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检测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blipFill dpi="0" rotWithShape="1">
            <a:blip r:embed="rId1" cstate="screen"/>
            <a:srcRect/>
            <a:stretch>
              <a:fillRect l="1" r="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梯形 8"/>
          <p:cNvSpPr/>
          <p:nvPr/>
        </p:nvSpPr>
        <p:spPr>
          <a:xfrm rot="13140000">
            <a:off x="413623" y="5271682"/>
            <a:ext cx="4946273" cy="286434"/>
          </a:xfrm>
          <a:prstGeom prst="trapezoid">
            <a:avLst>
              <a:gd name="adj" fmla="val 123553"/>
            </a:avLst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梯形 9"/>
          <p:cNvSpPr/>
          <p:nvPr/>
        </p:nvSpPr>
        <p:spPr>
          <a:xfrm rot="13140000">
            <a:off x="-483029" y="3475094"/>
            <a:ext cx="3196142" cy="292626"/>
          </a:xfrm>
          <a:prstGeom prst="trapezoid">
            <a:avLst>
              <a:gd name="adj" fmla="val 83644"/>
            </a:avLst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gradFill flip="none" rotWithShape="1">
            <a:gsLst>
              <a:gs pos="0">
                <a:srgbClr val="33364B">
                  <a:alpha val="0"/>
                </a:srgbClr>
              </a:gs>
              <a:gs pos="66000">
                <a:srgbClr val="33364B">
                  <a:alpha val="88000"/>
                </a:srgbClr>
              </a:gs>
              <a:gs pos="100000">
                <a:srgbClr val="33364B"/>
              </a:gs>
            </a:gsLst>
            <a:lin ang="13200000" scaled="0"/>
            <a:tileRect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45057" y="1255039"/>
            <a:ext cx="4009840" cy="400110"/>
          </a:xfrm>
          <a:prstGeom prst="rect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827" y="1224262"/>
            <a:ext cx="76095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边缘像素点检测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9531475" y="0"/>
            <a:ext cx="2668025" cy="2090186"/>
          </a:xfrm>
          <a:prstGeom prst="rtTriangle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0" y="2090420"/>
            <a:ext cx="5638800" cy="32537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117715" y="2306320"/>
            <a:ext cx="4597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0.7344 VS 0.7367</a:t>
            </a:r>
            <a:endParaRPr lang="zh-CN" altLang="en-US" sz="3600"/>
          </a:p>
        </p:txBody>
      </p:sp>
      <p:sp>
        <p:nvSpPr>
          <p:cNvPr id="15" name="文本框 14"/>
          <p:cNvSpPr txBox="1"/>
          <p:nvPr/>
        </p:nvSpPr>
        <p:spPr>
          <a:xfrm>
            <a:off x="7781290" y="3409950"/>
            <a:ext cx="28492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如果针对人脸区域识别，两者的概率 相差会达到</a:t>
            </a:r>
            <a:r>
              <a:rPr lang="en-US" altLang="zh-CN" sz="2400"/>
              <a:t>9.2%</a:t>
            </a:r>
            <a:r>
              <a:rPr lang="zh-CN" altLang="en-US" sz="2400"/>
              <a:t>，可以达到判别效果</a:t>
            </a:r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2097088"/>
            <a:ext cx="12192000" cy="31321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074460"/>
            <a:ext cx="12192000" cy="3166280"/>
          </a:xfrm>
          <a:prstGeom prst="rect">
            <a:avLst/>
          </a:prstGeom>
          <a:solidFill>
            <a:srgbClr val="3336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4418117" y="2648055"/>
            <a:ext cx="3355767" cy="2019090"/>
          </a:xfrm>
          <a:prstGeom prst="diamond">
            <a:avLst/>
          </a:prstGeom>
          <a:noFill/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79169" y="2798806"/>
            <a:ext cx="103366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56921" y="3682220"/>
            <a:ext cx="24781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总结与反思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663687" y="114162"/>
            <a:ext cx="3432313" cy="1960298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6096000" y="114163"/>
            <a:ext cx="3551583" cy="2005497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0" y="1977092"/>
            <a:ext cx="12192000" cy="118630"/>
          </a:xfrm>
          <a:prstGeom prst="rect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 flipV="1">
            <a:off x="3422225" y="5150953"/>
            <a:ext cx="2673775" cy="1518853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096000" y="5221606"/>
            <a:ext cx="2663688" cy="1461452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5237700"/>
            <a:ext cx="12192000" cy="118630"/>
          </a:xfrm>
          <a:prstGeom prst="rect">
            <a:avLst/>
          </a:prstGeom>
          <a:solidFill>
            <a:srgbClr val="E4B156"/>
          </a:solidFill>
          <a:ln>
            <a:noFill/>
          </a:ln>
          <a:effectLst>
            <a:outerShdw blurRad="508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2"/>
    </mc:Choice>
    <mc:Fallback>
      <p:transition spd="slow" advTm="539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0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163" y="342012"/>
            <a:ext cx="308775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总结与反思</a:t>
            </a:r>
            <a:endParaRPr kumimoji="0" 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blipFill dpi="0" rotWithShape="1">
            <a:blip r:embed="rId1" cstate="screen"/>
            <a:srcRect/>
            <a:stretch>
              <a:fillRect l="1" r="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梯形 8"/>
          <p:cNvSpPr/>
          <p:nvPr/>
        </p:nvSpPr>
        <p:spPr>
          <a:xfrm rot="13140000">
            <a:off x="413623" y="5271682"/>
            <a:ext cx="4946273" cy="286434"/>
          </a:xfrm>
          <a:prstGeom prst="trapezoid">
            <a:avLst>
              <a:gd name="adj" fmla="val 123553"/>
            </a:avLst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梯形 9"/>
          <p:cNvSpPr/>
          <p:nvPr/>
        </p:nvSpPr>
        <p:spPr>
          <a:xfrm rot="13140000">
            <a:off x="-483029" y="3475094"/>
            <a:ext cx="3196142" cy="292626"/>
          </a:xfrm>
          <a:prstGeom prst="trapezoid">
            <a:avLst>
              <a:gd name="adj" fmla="val 83644"/>
            </a:avLst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gradFill flip="none" rotWithShape="1">
            <a:gsLst>
              <a:gs pos="0">
                <a:srgbClr val="33364B">
                  <a:alpha val="0"/>
                </a:srgbClr>
              </a:gs>
              <a:gs pos="66000">
                <a:srgbClr val="33364B">
                  <a:alpha val="88000"/>
                </a:srgbClr>
              </a:gs>
              <a:gs pos="100000">
                <a:srgbClr val="33364B"/>
              </a:gs>
            </a:gsLst>
            <a:lin ang="13200000" scaled="0"/>
            <a:tileRect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9531475" y="0"/>
            <a:ext cx="2668025" cy="2090186"/>
          </a:xfrm>
          <a:prstGeom prst="rtTriangle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0" y="1659890"/>
            <a:ext cx="7936230" cy="3538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对</a:t>
            </a:r>
            <a:r>
              <a:rPr lang="en-US" altLang="zh-CN" sz="2800"/>
              <a:t>deepfakes</a:t>
            </a:r>
            <a:r>
              <a:rPr lang="zh-CN" altLang="en-US" sz="2800"/>
              <a:t>技术有了一定的了解与尝试</a:t>
            </a: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在自己的视频上做的换脸检测取得了一定的效果</a:t>
            </a: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但检测方法都有一定的弊端，也不能排除偶然性</a:t>
            </a: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以后会优化我们的检测方法，测试更多的数据，</a:t>
            </a:r>
            <a:endParaRPr lang="zh-CN" altLang="en-US" sz="2800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800"/>
              <a:t>   提高检测的鲁棒性</a:t>
            </a:r>
            <a:endParaRPr lang="zh-CN" alt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4015" y="-5037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1166187" y="2541102"/>
            <a:ext cx="1775791" cy="1775791"/>
          </a:xfrm>
          <a:prstGeom prst="diamond">
            <a:avLst/>
          </a:prstGeom>
          <a:solidFill>
            <a:srgbClr val="33364B"/>
          </a:solidFill>
          <a:ln>
            <a:noFill/>
          </a:ln>
          <a:effectLst>
            <a:outerShdw blurRad="50800" dist="38100" dir="5400000" sx="105000" sy="105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3860799" y="2541103"/>
            <a:ext cx="1775791" cy="1775791"/>
          </a:xfrm>
          <a:prstGeom prst="diamond">
            <a:avLst/>
          </a:prstGeom>
          <a:solidFill>
            <a:srgbClr val="E4B156"/>
          </a:solidFill>
          <a:ln>
            <a:noFill/>
          </a:ln>
          <a:effectLst>
            <a:outerShdw blurRad="50800" dist="38100" dir="16200000" sx="101000" sy="101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6555411" y="2541104"/>
            <a:ext cx="1775791" cy="1775791"/>
          </a:xfrm>
          <a:prstGeom prst="diamond">
            <a:avLst/>
          </a:prstGeom>
          <a:solidFill>
            <a:srgbClr val="33364B"/>
          </a:solidFill>
          <a:ln>
            <a:noFill/>
          </a:ln>
          <a:effectLst>
            <a:outerShdw blurRad="50800" dist="38100" dir="5400000" sx="105000" sy="105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菱形 4"/>
          <p:cNvSpPr/>
          <p:nvPr/>
        </p:nvSpPr>
        <p:spPr>
          <a:xfrm>
            <a:off x="9262344" y="2541102"/>
            <a:ext cx="1775791" cy="1775791"/>
          </a:xfrm>
          <a:prstGeom prst="diamond">
            <a:avLst/>
          </a:prstGeom>
          <a:solidFill>
            <a:srgbClr val="E4B156"/>
          </a:solidFill>
          <a:ln>
            <a:noFill/>
          </a:ln>
          <a:effectLst>
            <a:outerShdw blurRad="50800" dist="38100" dir="16200000" sx="101000" sy="101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30755" y="711558"/>
            <a:ext cx="3602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33364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Directory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37247" y="3075057"/>
            <a:ext cx="103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30755" y="3075057"/>
            <a:ext cx="103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21083" y="3088854"/>
            <a:ext cx="103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26471" y="3075053"/>
            <a:ext cx="103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28197" y="3524306"/>
            <a:ext cx="1852684" cy="937557"/>
            <a:chOff x="3828197" y="3468034"/>
            <a:chExt cx="1852684" cy="937557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828197" y="3468034"/>
              <a:ext cx="937558" cy="937557"/>
            </a:xfrm>
            <a:prstGeom prst="line">
              <a:avLst/>
            </a:prstGeom>
            <a:ln w="76200">
              <a:solidFill>
                <a:srgbClr val="3336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4728225" y="3477702"/>
              <a:ext cx="952656" cy="927889"/>
            </a:xfrm>
            <a:prstGeom prst="line">
              <a:avLst/>
            </a:prstGeom>
            <a:ln w="76200">
              <a:solidFill>
                <a:srgbClr val="3336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9211575" y="3517703"/>
            <a:ext cx="1852684" cy="937557"/>
            <a:chOff x="3828197" y="3468034"/>
            <a:chExt cx="1852684" cy="937557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3828197" y="3468034"/>
              <a:ext cx="937558" cy="937557"/>
            </a:xfrm>
            <a:prstGeom prst="line">
              <a:avLst/>
            </a:prstGeom>
            <a:ln w="76200">
              <a:solidFill>
                <a:srgbClr val="3336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4728225" y="3477702"/>
              <a:ext cx="952656" cy="927889"/>
            </a:xfrm>
            <a:prstGeom prst="line">
              <a:avLst/>
            </a:prstGeom>
            <a:ln w="76200">
              <a:solidFill>
                <a:srgbClr val="3336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 rot="10800000">
            <a:off x="1127742" y="2361686"/>
            <a:ext cx="1852684" cy="937557"/>
            <a:chOff x="3828197" y="3468034"/>
            <a:chExt cx="1852684" cy="937557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3828197" y="3468034"/>
              <a:ext cx="937558" cy="937557"/>
            </a:xfrm>
            <a:prstGeom prst="line">
              <a:avLst/>
            </a:prstGeom>
            <a:ln w="76200">
              <a:solidFill>
                <a:srgbClr val="E4B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4728225" y="3477702"/>
              <a:ext cx="952656" cy="927889"/>
            </a:xfrm>
            <a:prstGeom prst="line">
              <a:avLst/>
            </a:prstGeom>
            <a:ln w="76200">
              <a:solidFill>
                <a:srgbClr val="E4B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 rot="10800000">
            <a:off x="6516964" y="2367436"/>
            <a:ext cx="1852684" cy="937557"/>
            <a:chOff x="3828197" y="3468034"/>
            <a:chExt cx="1852684" cy="937557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3828197" y="3468034"/>
              <a:ext cx="937558" cy="937557"/>
            </a:xfrm>
            <a:prstGeom prst="line">
              <a:avLst/>
            </a:prstGeom>
            <a:ln w="76200">
              <a:solidFill>
                <a:srgbClr val="E4B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4728225" y="3477702"/>
              <a:ext cx="952656" cy="927889"/>
            </a:xfrm>
            <a:prstGeom prst="line">
              <a:avLst/>
            </a:prstGeom>
            <a:ln w="76200">
              <a:solidFill>
                <a:srgbClr val="E4B1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167292" y="4576304"/>
            <a:ext cx="177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64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32558" y="4576304"/>
            <a:ext cx="1948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 err="1">
                <a:solidFill>
                  <a:srgbClr val="3336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Deepfake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310198" y="4576304"/>
            <a:ext cx="2243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64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检测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62343" y="4576304"/>
            <a:ext cx="177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64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总结与反思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直角三角形 7"/>
          <p:cNvSpPr/>
          <p:nvPr/>
        </p:nvSpPr>
        <p:spPr>
          <a:xfrm rot="5400000">
            <a:off x="-13255" y="13253"/>
            <a:ext cx="1802295" cy="1775791"/>
          </a:xfrm>
          <a:prstGeom prst="rtTriangle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直角三角形 31"/>
          <p:cNvSpPr/>
          <p:nvPr/>
        </p:nvSpPr>
        <p:spPr>
          <a:xfrm rot="16200000">
            <a:off x="10402957" y="5068957"/>
            <a:ext cx="1802295" cy="1775791"/>
          </a:xfrm>
          <a:prstGeom prst="rtTriangle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07"/>
    </mc:Choice>
    <mc:Fallback>
      <p:transition spd="slow" advTm="960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圆: 空心 5"/>
          <p:cNvSpPr/>
          <p:nvPr/>
        </p:nvSpPr>
        <p:spPr>
          <a:xfrm>
            <a:off x="2667001" y="1"/>
            <a:ext cx="6857999" cy="6857999"/>
          </a:xfrm>
          <a:prstGeom prst="donut">
            <a:avLst>
              <a:gd name="adj" fmla="val 1928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1919713"/>
            <a:ext cx="12192000" cy="3166280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-1325218" y="333375"/>
            <a:ext cx="874643" cy="463826"/>
          </a:xfrm>
          <a:prstGeom prst="rect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325218" y="1141758"/>
            <a:ext cx="874643" cy="463826"/>
          </a:xfrm>
          <a:prstGeom prst="rect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919713"/>
            <a:ext cx="12192000" cy="3166280"/>
          </a:xfrm>
          <a:prstGeom prst="rect">
            <a:avLst/>
          </a:prstGeom>
          <a:solidFill>
            <a:srgbClr val="3336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83084" y="3075715"/>
            <a:ext cx="6425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圆: 空心 2"/>
          <p:cNvSpPr/>
          <p:nvPr/>
        </p:nvSpPr>
        <p:spPr>
          <a:xfrm>
            <a:off x="4514431" y="1923713"/>
            <a:ext cx="3163136" cy="3163136"/>
          </a:xfrm>
          <a:prstGeom prst="donut">
            <a:avLst>
              <a:gd name="adj" fmla="val 4748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2097088"/>
            <a:ext cx="12192000" cy="31321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074460"/>
            <a:ext cx="12192000" cy="3166280"/>
          </a:xfrm>
          <a:prstGeom prst="rect">
            <a:avLst/>
          </a:prstGeom>
          <a:solidFill>
            <a:srgbClr val="3336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菱形 29"/>
          <p:cNvSpPr/>
          <p:nvPr/>
        </p:nvSpPr>
        <p:spPr>
          <a:xfrm>
            <a:off x="4418117" y="2648055"/>
            <a:ext cx="3355767" cy="2019090"/>
          </a:xfrm>
          <a:prstGeom prst="diamond">
            <a:avLst/>
          </a:prstGeom>
          <a:noFill/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79169" y="2798806"/>
            <a:ext cx="1033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56921" y="3703482"/>
            <a:ext cx="247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663687" y="114162"/>
            <a:ext cx="3432313" cy="1960298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6096000" y="114163"/>
            <a:ext cx="3551583" cy="2005497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0" y="1977092"/>
            <a:ext cx="12192000" cy="118630"/>
          </a:xfrm>
          <a:prstGeom prst="rect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 flipV="1">
            <a:off x="3422225" y="5150953"/>
            <a:ext cx="2673775" cy="1518853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096000" y="5221606"/>
            <a:ext cx="2663688" cy="1461452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0" y="5237700"/>
            <a:ext cx="12192000" cy="118630"/>
          </a:xfrm>
          <a:prstGeom prst="rect">
            <a:avLst/>
          </a:prstGeom>
          <a:solidFill>
            <a:srgbClr val="E4B156"/>
          </a:solidFill>
          <a:ln>
            <a:noFill/>
          </a:ln>
          <a:effectLst>
            <a:outerShdw blurRad="508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"/>
    </mc:Choice>
    <mc:Fallback>
      <p:transition spd="slow" advTm="117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0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163" y="342012"/>
            <a:ext cx="308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blipFill dpi="0" rotWithShape="1">
            <a:blip r:embed="rId1" cstate="screen"/>
            <a:srcRect/>
            <a:stretch>
              <a:fillRect l="1" r="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梯形 8"/>
          <p:cNvSpPr/>
          <p:nvPr/>
        </p:nvSpPr>
        <p:spPr>
          <a:xfrm rot="13140000">
            <a:off x="413623" y="5271682"/>
            <a:ext cx="4946273" cy="286434"/>
          </a:xfrm>
          <a:prstGeom prst="trapezoid">
            <a:avLst>
              <a:gd name="adj" fmla="val 123553"/>
            </a:avLst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梯形 9"/>
          <p:cNvSpPr/>
          <p:nvPr/>
        </p:nvSpPr>
        <p:spPr>
          <a:xfrm rot="13140000">
            <a:off x="-483029" y="3475094"/>
            <a:ext cx="3196142" cy="292626"/>
          </a:xfrm>
          <a:prstGeom prst="trapezoid">
            <a:avLst>
              <a:gd name="adj" fmla="val 83644"/>
            </a:avLst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gradFill flip="none" rotWithShape="1">
            <a:gsLst>
              <a:gs pos="0">
                <a:srgbClr val="33364B">
                  <a:alpha val="0"/>
                </a:srgbClr>
              </a:gs>
              <a:gs pos="66000">
                <a:srgbClr val="33364B">
                  <a:alpha val="88000"/>
                </a:srgbClr>
              </a:gs>
              <a:gs pos="100000">
                <a:srgbClr val="33364B"/>
              </a:gs>
            </a:gsLst>
            <a:lin ang="13200000" scaled="0"/>
            <a:tileRect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45057" y="1255039"/>
            <a:ext cx="4009840" cy="400110"/>
          </a:xfrm>
          <a:prstGeom prst="rect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827" y="1224262"/>
            <a:ext cx="760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9531475" y="0"/>
            <a:ext cx="2668025" cy="2090186"/>
          </a:xfrm>
          <a:prstGeom prst="rtTriangle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11" y="2211628"/>
            <a:ext cx="10275991" cy="27243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0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163" y="342012"/>
            <a:ext cx="308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blipFill dpi="0" rotWithShape="1">
            <a:blip r:embed="rId1" cstate="screen"/>
            <a:srcRect/>
            <a:stretch>
              <a:fillRect l="1" r="3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梯形 8"/>
          <p:cNvSpPr/>
          <p:nvPr/>
        </p:nvSpPr>
        <p:spPr>
          <a:xfrm rot="13140000">
            <a:off x="413623" y="5271682"/>
            <a:ext cx="4946273" cy="286434"/>
          </a:xfrm>
          <a:prstGeom prst="trapezoid">
            <a:avLst>
              <a:gd name="adj" fmla="val 123553"/>
            </a:avLst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梯形 9"/>
          <p:cNvSpPr/>
          <p:nvPr/>
        </p:nvSpPr>
        <p:spPr>
          <a:xfrm rot="13140000">
            <a:off x="-483029" y="3475094"/>
            <a:ext cx="3196142" cy="292626"/>
          </a:xfrm>
          <a:prstGeom prst="trapezoid">
            <a:avLst>
              <a:gd name="adj" fmla="val 83644"/>
            </a:avLst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3221502"/>
            <a:ext cx="4529797" cy="3636498"/>
          </a:xfrm>
          <a:prstGeom prst="rtTriangle">
            <a:avLst/>
          </a:prstGeom>
          <a:gradFill flip="none" rotWithShape="1">
            <a:gsLst>
              <a:gs pos="0">
                <a:srgbClr val="33364B">
                  <a:alpha val="0"/>
                </a:srgbClr>
              </a:gs>
              <a:gs pos="66000">
                <a:srgbClr val="33364B">
                  <a:alpha val="88000"/>
                </a:srgbClr>
              </a:gs>
              <a:gs pos="100000">
                <a:srgbClr val="33364B"/>
              </a:gs>
            </a:gsLst>
            <a:lin ang="13200000" scaled="0"/>
            <a:tileRect/>
          </a:gra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45057" y="1255039"/>
            <a:ext cx="4009840" cy="400110"/>
          </a:xfrm>
          <a:prstGeom prst="rect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827" y="1224262"/>
            <a:ext cx="7609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实验环境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9531475" y="0"/>
            <a:ext cx="2668025" cy="2090186"/>
          </a:xfrm>
          <a:prstGeom prst="rtTriangle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062" y="2180850"/>
            <a:ext cx="8092914" cy="24756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2097088"/>
            <a:ext cx="12192000" cy="31321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074460"/>
            <a:ext cx="12192000" cy="3166280"/>
          </a:xfrm>
          <a:prstGeom prst="rect">
            <a:avLst/>
          </a:prstGeom>
          <a:solidFill>
            <a:srgbClr val="3336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4418117" y="2648055"/>
            <a:ext cx="3355767" cy="2019090"/>
          </a:xfrm>
          <a:prstGeom prst="diamond">
            <a:avLst/>
          </a:prstGeom>
          <a:noFill/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79169" y="2798806"/>
            <a:ext cx="1033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56921" y="3682220"/>
            <a:ext cx="247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663687" y="114162"/>
            <a:ext cx="3432313" cy="1960298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6096000" y="114163"/>
            <a:ext cx="3551583" cy="2005497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0" y="1977092"/>
            <a:ext cx="12192000" cy="118630"/>
          </a:xfrm>
          <a:prstGeom prst="rect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 flipV="1">
            <a:off x="3422225" y="5150953"/>
            <a:ext cx="2673775" cy="1518853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096000" y="5221606"/>
            <a:ext cx="2663688" cy="1461452"/>
          </a:xfrm>
          <a:prstGeom prst="line">
            <a:avLst/>
          </a:prstGeom>
          <a:ln w="28575">
            <a:solidFill>
              <a:srgbClr val="333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5237700"/>
            <a:ext cx="12192000" cy="118630"/>
          </a:xfrm>
          <a:prstGeom prst="rect">
            <a:avLst/>
          </a:prstGeom>
          <a:solidFill>
            <a:srgbClr val="E4B156"/>
          </a:solidFill>
          <a:ln>
            <a:noFill/>
          </a:ln>
          <a:effectLst>
            <a:outerShdw blurRad="50800" dist="381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2"/>
    </mc:Choice>
    <mc:Fallback>
      <p:transition spd="slow" advTm="53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箭头: V 形 1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7163" y="342012"/>
            <a:ext cx="308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screen"/>
          <a:srcRect l="30360" r="29640"/>
          <a:stretch>
            <a:fillRect/>
          </a:stretch>
        </p:blipFill>
        <p:spPr>
          <a:xfrm>
            <a:off x="609603" y="2097086"/>
            <a:ext cx="2167778" cy="36129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screen"/>
          <a:srcRect r="-242"/>
          <a:stretch>
            <a:fillRect/>
          </a:stretch>
        </p:blipFill>
        <p:spPr>
          <a:xfrm>
            <a:off x="9445489" y="2097086"/>
            <a:ext cx="2167779" cy="361296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109166" y="2112853"/>
            <a:ext cx="5998875" cy="3612966"/>
          </a:xfrm>
          <a:prstGeom prst="rect">
            <a:avLst/>
          </a:prstGeom>
          <a:solidFill>
            <a:srgbClr val="33364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94038" y="2580944"/>
            <a:ext cx="351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4B15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4B15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步骤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4B15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4" name="Group 4"/>
          <p:cNvGrpSpPr>
            <a:grpSpLocks noChangeAspect="1"/>
          </p:cNvGrpSpPr>
          <p:nvPr/>
        </p:nvGrpSpPr>
        <p:grpSpPr bwMode="auto">
          <a:xfrm>
            <a:off x="3664468" y="2628078"/>
            <a:ext cx="609252" cy="460170"/>
            <a:chOff x="21" y="25"/>
            <a:chExt cx="1320" cy="997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101" y="25"/>
              <a:ext cx="1159" cy="796"/>
            </a:xfrm>
            <a:prstGeom prst="rect">
              <a:avLst/>
            </a:pr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198" y="125"/>
              <a:ext cx="963" cy="567"/>
            </a:xfrm>
            <a:prstGeom prst="rect">
              <a:avLst/>
            </a:pr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Freeform 7"/>
            <p:cNvSpPr/>
            <p:nvPr/>
          </p:nvSpPr>
          <p:spPr bwMode="auto">
            <a:xfrm>
              <a:off x="21" y="821"/>
              <a:ext cx="1320" cy="201"/>
            </a:xfrm>
            <a:custGeom>
              <a:avLst/>
              <a:gdLst>
                <a:gd name="T0" fmla="*/ 492 w 492"/>
                <a:gd name="T1" fmla="*/ 0 h 75"/>
                <a:gd name="T2" fmla="*/ 0 w 492"/>
                <a:gd name="T3" fmla="*/ 0 h 75"/>
                <a:gd name="T4" fmla="*/ 0 w 492"/>
                <a:gd name="T5" fmla="*/ 23 h 75"/>
                <a:gd name="T6" fmla="*/ 52 w 492"/>
                <a:gd name="T7" fmla="*/ 75 h 75"/>
                <a:gd name="T8" fmla="*/ 440 w 492"/>
                <a:gd name="T9" fmla="*/ 75 h 75"/>
                <a:gd name="T10" fmla="*/ 492 w 492"/>
                <a:gd name="T11" fmla="*/ 23 h 75"/>
                <a:gd name="T12" fmla="*/ 492 w 492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2" h="75">
                  <a:moveTo>
                    <a:pt x="4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52"/>
                    <a:pt x="23" y="75"/>
                    <a:pt x="52" y="75"/>
                  </a:cubicBezTo>
                  <a:cubicBezTo>
                    <a:pt x="440" y="75"/>
                    <a:pt x="440" y="75"/>
                    <a:pt x="440" y="75"/>
                  </a:cubicBezTo>
                  <a:cubicBezTo>
                    <a:pt x="468" y="75"/>
                    <a:pt x="492" y="52"/>
                    <a:pt x="492" y="23"/>
                  </a:cubicBezTo>
                  <a:lnTo>
                    <a:pt x="492" y="0"/>
                  </a:lnTo>
                  <a:close/>
                </a:path>
              </a:pathLst>
            </a:cu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Line 8"/>
            <p:cNvSpPr>
              <a:spLocks noChangeShapeType="1"/>
            </p:cNvSpPr>
            <p:nvPr/>
          </p:nvSpPr>
          <p:spPr bwMode="auto">
            <a:xfrm flipV="1">
              <a:off x="919" y="934"/>
              <a:ext cx="0" cy="88"/>
            </a:xfrm>
            <a:prstGeom prst="line">
              <a:avLst/>
            </a:pr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Line 9"/>
            <p:cNvSpPr>
              <a:spLocks noChangeShapeType="1"/>
            </p:cNvSpPr>
            <p:nvPr/>
          </p:nvSpPr>
          <p:spPr bwMode="auto">
            <a:xfrm flipV="1">
              <a:off x="1019" y="934"/>
              <a:ext cx="0" cy="88"/>
            </a:xfrm>
            <a:prstGeom prst="line">
              <a:avLst/>
            </a:pr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>
              <a:off x="187" y="923"/>
              <a:ext cx="378" cy="0"/>
            </a:xfrm>
            <a:prstGeom prst="line">
              <a:avLst/>
            </a:pr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 flipV="1">
              <a:off x="313" y="404"/>
              <a:ext cx="0" cy="202"/>
            </a:xfrm>
            <a:prstGeom prst="line">
              <a:avLst/>
            </a:pr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 flipV="1">
              <a:off x="415" y="361"/>
              <a:ext cx="0" cy="245"/>
            </a:xfrm>
            <a:prstGeom prst="line">
              <a:avLst/>
            </a:pr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 flipV="1">
              <a:off x="517" y="477"/>
              <a:ext cx="0" cy="129"/>
            </a:xfrm>
            <a:prstGeom prst="line">
              <a:avLst/>
            </a:pr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Line 14"/>
            <p:cNvSpPr>
              <a:spLocks noChangeShapeType="1"/>
            </p:cNvSpPr>
            <p:nvPr/>
          </p:nvSpPr>
          <p:spPr bwMode="auto">
            <a:xfrm flipV="1">
              <a:off x="616" y="388"/>
              <a:ext cx="0" cy="218"/>
            </a:xfrm>
            <a:prstGeom prst="line">
              <a:avLst/>
            </a:pr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Line 15"/>
            <p:cNvSpPr>
              <a:spLocks noChangeShapeType="1"/>
            </p:cNvSpPr>
            <p:nvPr/>
          </p:nvSpPr>
          <p:spPr bwMode="auto">
            <a:xfrm>
              <a:off x="941" y="477"/>
              <a:ext cx="115" cy="0"/>
            </a:xfrm>
            <a:prstGeom prst="line">
              <a:avLst/>
            </a:pr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Line 16"/>
            <p:cNvSpPr>
              <a:spLocks noChangeShapeType="1"/>
            </p:cNvSpPr>
            <p:nvPr/>
          </p:nvSpPr>
          <p:spPr bwMode="auto">
            <a:xfrm>
              <a:off x="941" y="557"/>
              <a:ext cx="115" cy="0"/>
            </a:xfrm>
            <a:prstGeom prst="line">
              <a:avLst/>
            </a:prstGeom>
            <a:noFill/>
            <a:ln w="28575" cap="rnd">
              <a:solidFill>
                <a:srgbClr val="E4B156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609599" y="2097084"/>
            <a:ext cx="2165948" cy="1547817"/>
          </a:xfrm>
          <a:prstGeom prst="rect">
            <a:avLst/>
          </a:prstGeom>
          <a:gradFill>
            <a:gsLst>
              <a:gs pos="0">
                <a:srgbClr val="33364B">
                  <a:alpha val="47000"/>
                </a:srgbClr>
              </a:gs>
              <a:gs pos="100000">
                <a:srgbClr val="3336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449318" y="2097083"/>
            <a:ext cx="2165948" cy="1547817"/>
          </a:xfrm>
          <a:prstGeom prst="rect">
            <a:avLst/>
          </a:prstGeom>
          <a:gradFill>
            <a:gsLst>
              <a:gs pos="0">
                <a:srgbClr val="33364B">
                  <a:alpha val="47000"/>
                </a:srgbClr>
              </a:gs>
              <a:gs pos="100000">
                <a:srgbClr val="33364B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20" y="3362874"/>
            <a:ext cx="5419159" cy="1823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271"/>
    </mc:Choice>
    <mc:Fallback>
      <p:transition spd="slow" advTm="19927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3407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箭头: V 形 7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7163" y="342012"/>
            <a:ext cx="308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deepfake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460258" y="4902571"/>
            <a:ext cx="313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2376256" y="1360527"/>
            <a:ext cx="61384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人脸提取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Deepfakes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ffmpeg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进行视频转图片的操作，并选择‘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dlib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，‘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mt’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等算法进行人脸检测，接着调用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facelib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中算法及模型进行图片切割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84"/>
    </mc:Choice>
    <mc:Fallback>
      <p:transition spd="slow" advTm="3358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3407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箭头: V 形 7"/>
          <p:cNvSpPr/>
          <p:nvPr/>
        </p:nvSpPr>
        <p:spPr>
          <a:xfrm>
            <a:off x="251791" y="333375"/>
            <a:ext cx="357808" cy="408747"/>
          </a:xfrm>
          <a:prstGeom prst="chevron">
            <a:avLst/>
          </a:prstGeom>
          <a:solidFill>
            <a:srgbClr val="E4B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箭头: V 形 8"/>
          <p:cNvSpPr/>
          <p:nvPr/>
        </p:nvSpPr>
        <p:spPr>
          <a:xfrm>
            <a:off x="516835" y="333375"/>
            <a:ext cx="357808" cy="408747"/>
          </a:xfrm>
          <a:prstGeom prst="chevron">
            <a:avLst/>
          </a:prstGeom>
          <a:solidFill>
            <a:srgbClr val="333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7163" y="342012"/>
            <a:ext cx="308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460258" y="4902571"/>
            <a:ext cx="313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64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2376256" y="1360527"/>
            <a:ext cx="61384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人脸提取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Deepfakes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ffmpeg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进行视频转图片的操作，并选择‘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dlib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’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mt’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等算法进行人脸检测，接着调用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facelib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中算法及模型进行图片切割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2376256" y="3281482"/>
            <a:ext cx="613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＆</a:t>
            </a:r>
            <a:r>
              <a:rPr lang="en-US" altLang="zh-CN" sz="3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417" y="3927813"/>
            <a:ext cx="4945809" cy="276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84"/>
    </mc:Choice>
    <mc:Fallback>
      <p:transition spd="slow" advTm="33584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WPS 演示</Application>
  <PresentationFormat>宽屏</PresentationFormat>
  <Paragraphs>114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1042128576@qq.com</dc:creator>
  <cp:lastModifiedBy>梦到了梦</cp:lastModifiedBy>
  <cp:revision>8</cp:revision>
  <dcterms:created xsi:type="dcterms:W3CDTF">2020-06-19T12:12:00Z</dcterms:created>
  <dcterms:modified xsi:type="dcterms:W3CDTF">2020-06-19T13:37:33Z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